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72" r:id="rId2"/>
    <p:sldId id="257" r:id="rId3"/>
    <p:sldId id="261" r:id="rId4"/>
    <p:sldId id="260" r:id="rId5"/>
    <p:sldId id="274" r:id="rId6"/>
    <p:sldId id="27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D23B7-7F37-463C-B945-370446423347}" v="28" dt="2024-06-10T15:14:52.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RNBULL-LLOYD, LAURA" userId="c025c12a-2764-4792-a62c-0d3a3485d755" providerId="ADAL" clId="{230D23B7-7F37-463C-B945-370446423347}"/>
    <pc:docChg chg="modSld">
      <pc:chgData name="TURNBULL-LLOYD, LAURA" userId="c025c12a-2764-4792-a62c-0d3a3485d755" providerId="ADAL" clId="{230D23B7-7F37-463C-B945-370446423347}" dt="2024-06-10T15:14:52.581" v="27" actId="20577"/>
      <pc:docMkLst>
        <pc:docMk/>
      </pc:docMkLst>
      <pc:sldChg chg="modSp mod modNotesTx">
        <pc:chgData name="TURNBULL-LLOYD, LAURA" userId="c025c12a-2764-4792-a62c-0d3a3485d755" providerId="ADAL" clId="{230D23B7-7F37-463C-B945-370446423347}" dt="2024-06-10T15:14:52.581" v="27" actId="20577"/>
        <pc:sldMkLst>
          <pc:docMk/>
          <pc:sldMk cId="2116941341" sldId="257"/>
        </pc:sldMkLst>
        <pc:spChg chg="mod">
          <ac:chgData name="TURNBULL-LLOYD, LAURA" userId="c025c12a-2764-4792-a62c-0d3a3485d755" providerId="ADAL" clId="{230D23B7-7F37-463C-B945-370446423347}" dt="2024-06-10T15:14:24.709" v="22" actId="20577"/>
          <ac:spMkLst>
            <pc:docMk/>
            <pc:sldMk cId="2116941341" sldId="257"/>
            <ac:spMk id="12" creationId="{154DA914-E4E0-9E99-C17E-0FDFA4F9B4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4ECB3-E54C-4B48-9410-3C49CB6DE4AB}" type="datetimeFigureOut">
              <a:rPr lang="en-GB" smtClean="0"/>
              <a:t>10/06/2024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7CA96-F39D-4621-B34B-4B3AA21EBDF3}" type="slidenum">
              <a:rPr lang="en-GB" smtClean="0"/>
              <a:t>‹#›</a:t>
            </a:fld>
            <a:endParaRPr lang="en-GB"/>
          </a:p>
        </p:txBody>
      </p:sp>
    </p:spTree>
    <p:extLst>
      <p:ext uri="{BB962C8B-B14F-4D97-AF65-F5344CB8AC3E}">
        <p14:creationId xmlns:p14="http://schemas.microsoft.com/office/powerpoint/2010/main" val="20971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Intro to band math</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Remote sensing of surface properties often entails using spectral information, in the form of spectral indices, to identify changes in, for example, vegetation cover or water cover. Spectral indices are based on the fact that reflectance spectra of different land covers are different.  The indices are designed to exploit these differences to accentuate particular land cover types.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To calculate these indices, such as the NDVI (Normalized Difference Vegetation Index), the NDWI (Normalized Difference Water Index), or the </a:t>
            </a:r>
            <a:r>
              <a:rPr lang="en-GB" sz="1800" err="1">
                <a:effectLst/>
                <a:latin typeface="Calibri" panose="020F0502020204030204" pitchFamily="34" charset="0"/>
                <a:ea typeface="Calibri" panose="020F0502020204030204" pitchFamily="34" charset="0"/>
                <a:cs typeface="Times New Roman" panose="02020603050405020304" pitchFamily="18" charset="0"/>
              </a:rPr>
              <a:t>dNBR</a:t>
            </a:r>
            <a:r>
              <a:rPr lang="en-GB" sz="1800">
                <a:effectLst/>
                <a:latin typeface="Calibri" panose="020F0502020204030204" pitchFamily="34" charset="0"/>
                <a:ea typeface="Calibri" panose="020F0502020204030204" pitchFamily="34" charset="0"/>
                <a:cs typeface="Times New Roman" panose="02020603050405020304" pitchFamily="18" charset="0"/>
              </a:rPr>
              <a:t> (delta Normalized Burn Ratio), we need to use the information contained within individual bands of images. </a:t>
            </a:r>
          </a:p>
          <a:p>
            <a:endParaRPr lang="en-GB"/>
          </a:p>
        </p:txBody>
      </p:sp>
      <p:sp>
        <p:nvSpPr>
          <p:cNvPr id="4" name="Slide Number Placeholder 3"/>
          <p:cNvSpPr>
            <a:spLocks noGrp="1"/>
          </p:cNvSpPr>
          <p:nvPr>
            <p:ph type="sldNum" sz="quarter" idx="5"/>
          </p:nvPr>
        </p:nvSpPr>
        <p:spPr/>
        <p:txBody>
          <a:bodyPr/>
          <a:lstStyle/>
          <a:p>
            <a:fld id="{8A37CA96-F39D-4621-B34B-4B3AA21EBDF3}" type="slidenum">
              <a:rPr lang="en-GB" smtClean="0"/>
              <a:t>2</a:t>
            </a:fld>
            <a:endParaRPr lang="en-GB"/>
          </a:p>
        </p:txBody>
      </p:sp>
    </p:spTree>
    <p:extLst>
      <p:ext uri="{BB962C8B-B14F-4D97-AF65-F5344CB8AC3E}">
        <p14:creationId xmlns:p14="http://schemas.microsoft.com/office/powerpoint/2010/main" val="229003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A50C-FBEF-4772-27CF-6E34B7810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77093CB-1521-743A-5479-C3C9AD37C2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3B1CD33-A1DF-A072-1014-977606232F05}"/>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5" name="Footer Placeholder 4">
            <a:extLst>
              <a:ext uri="{FF2B5EF4-FFF2-40B4-BE49-F238E27FC236}">
                <a16:creationId xmlns:a16="http://schemas.microsoft.com/office/drawing/2014/main" id="{672C5197-B939-B6FC-98F9-0B3062158E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941E26-E3C9-F8D9-37AE-C6D4CE17809A}"/>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39607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C44F8-3BC2-A763-C7B9-54E89AC5076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D073067-5765-CAC7-6006-49D01E1558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81A32A-4606-17EB-41C7-3901E058672E}"/>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5" name="Footer Placeholder 4">
            <a:extLst>
              <a:ext uri="{FF2B5EF4-FFF2-40B4-BE49-F238E27FC236}">
                <a16:creationId xmlns:a16="http://schemas.microsoft.com/office/drawing/2014/main" id="{40BFFA3C-A6D2-9DFB-1627-63646949D3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380994-3228-4E89-BF30-45C60EA1D29C}"/>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265603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D6299-CD7A-C496-61D6-9B2001EA5B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250525-2FA7-0F79-814D-742A616C72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9B3E88-A491-A18C-EEEC-AB6AB714B557}"/>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5" name="Footer Placeholder 4">
            <a:extLst>
              <a:ext uri="{FF2B5EF4-FFF2-40B4-BE49-F238E27FC236}">
                <a16:creationId xmlns:a16="http://schemas.microsoft.com/office/drawing/2014/main" id="{BBA7703C-8273-0242-7180-1D8FEFA70F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88122F-2BF1-C9C3-F26F-0AEEBBFA112B}"/>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263657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95A8-0E5A-966D-2093-C6BEDDEE6C2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C1211F-D20C-85F0-5395-923E637A7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8785BD-F34E-A90A-46F9-BE735454AAFA}"/>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5" name="Footer Placeholder 4">
            <a:extLst>
              <a:ext uri="{FF2B5EF4-FFF2-40B4-BE49-F238E27FC236}">
                <a16:creationId xmlns:a16="http://schemas.microsoft.com/office/drawing/2014/main" id="{41D7214A-7087-5AC9-4E03-11AFB53B58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97D05B-3476-9EE4-F6AB-F796EB25F015}"/>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4183493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AF6C-C3D1-3032-6074-8773EE64D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956A3B-E890-60C5-20C9-3AF624B4E7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525591-4D0E-324C-E929-346385696F5F}"/>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5" name="Footer Placeholder 4">
            <a:extLst>
              <a:ext uri="{FF2B5EF4-FFF2-40B4-BE49-F238E27FC236}">
                <a16:creationId xmlns:a16="http://schemas.microsoft.com/office/drawing/2014/main" id="{34C8D1AF-DE9D-BCB4-749E-96B60C3F7D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3BE0B2-094B-EA7E-1FAC-FC429E247993}"/>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202888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9423-082A-87BC-0ED7-5E3225E151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1C91DC-F12C-AC16-6C93-7EEA12ED42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F885D07-D623-6B12-D6DE-0E23EDF43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380D7D-A95A-F9B8-09EE-994AD1B44EE8}"/>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6" name="Footer Placeholder 5">
            <a:extLst>
              <a:ext uri="{FF2B5EF4-FFF2-40B4-BE49-F238E27FC236}">
                <a16:creationId xmlns:a16="http://schemas.microsoft.com/office/drawing/2014/main" id="{9C911483-0B77-DEF9-45B9-48ECC68CB8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6BAB70-AF81-89B4-8FBA-416894C91493}"/>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408177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DA87-E72D-3D94-B39E-EA016A52913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7237E1-77DA-BBE4-53F3-63387DCB94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BB471-AA3A-207E-C458-8B2769B41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2A78963-6DD5-5A8F-08CE-6142C6A9A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A62930-2A8F-7FDB-CF5A-6E3A5B99D8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32AD7FC-D5C7-81F3-BECF-191F0C05120F}"/>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8" name="Footer Placeholder 7">
            <a:extLst>
              <a:ext uri="{FF2B5EF4-FFF2-40B4-BE49-F238E27FC236}">
                <a16:creationId xmlns:a16="http://schemas.microsoft.com/office/drawing/2014/main" id="{423A2BF6-A003-041B-9331-BC5E4EF31BB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9A7209F-9F07-E2A4-761D-BF9B033A97C1}"/>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23690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509E4-FA33-075A-DDC2-9A75ABBC8CC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4F72BE9-2EF8-57F8-2BC1-C6079334C615}"/>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4" name="Footer Placeholder 3">
            <a:extLst>
              <a:ext uri="{FF2B5EF4-FFF2-40B4-BE49-F238E27FC236}">
                <a16:creationId xmlns:a16="http://schemas.microsoft.com/office/drawing/2014/main" id="{6E6A9A64-428A-2D17-CBDD-54A1E4E635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5C9CA7-62A4-6242-6817-3D42FDDCB031}"/>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1840800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E77E2B-0310-3898-B577-7E02B35F2AAB}"/>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3" name="Footer Placeholder 2">
            <a:extLst>
              <a:ext uri="{FF2B5EF4-FFF2-40B4-BE49-F238E27FC236}">
                <a16:creationId xmlns:a16="http://schemas.microsoft.com/office/drawing/2014/main" id="{BC9A4DB3-DAA5-C12C-506E-3FCD325A96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E796AE0-CB71-048C-877B-4EEE7FD55E2E}"/>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3100414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3172-686B-931C-4D6C-134BAC5C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8FBF064-3E7D-EC6E-55C3-115D5D2170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CB5C612-4A95-4752-C165-39FA6731D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49C50-B72F-930C-B7F7-2D4B0C2ADF3F}"/>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6" name="Footer Placeholder 5">
            <a:extLst>
              <a:ext uri="{FF2B5EF4-FFF2-40B4-BE49-F238E27FC236}">
                <a16:creationId xmlns:a16="http://schemas.microsoft.com/office/drawing/2014/main" id="{B0837533-7023-71ED-65D0-980BE3BFEC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D88A4F-B3BD-04E7-3831-A75AA2A5827F}"/>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18241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6255-25E5-9AF2-E66A-C479A9164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AEA1E79-B449-F3BD-2737-60353B577A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632F76-E7AB-964F-24D9-E66132564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C7931F-637C-CEF8-EF57-A7298D80A976}"/>
              </a:ext>
            </a:extLst>
          </p:cNvPr>
          <p:cNvSpPr>
            <a:spLocks noGrp="1"/>
          </p:cNvSpPr>
          <p:nvPr>
            <p:ph type="dt" sz="half" idx="10"/>
          </p:nvPr>
        </p:nvSpPr>
        <p:spPr/>
        <p:txBody>
          <a:bodyPr/>
          <a:lstStyle/>
          <a:p>
            <a:fld id="{69644497-529E-42DD-AE56-76E84BAF7EA6}" type="datetimeFigureOut">
              <a:rPr lang="en-GB" smtClean="0"/>
              <a:t>10/06/2024</a:t>
            </a:fld>
            <a:endParaRPr lang="en-GB"/>
          </a:p>
        </p:txBody>
      </p:sp>
      <p:sp>
        <p:nvSpPr>
          <p:cNvPr id="6" name="Footer Placeholder 5">
            <a:extLst>
              <a:ext uri="{FF2B5EF4-FFF2-40B4-BE49-F238E27FC236}">
                <a16:creationId xmlns:a16="http://schemas.microsoft.com/office/drawing/2014/main" id="{3003A289-378F-ECEE-ABA6-B2056203BE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BB359E-46F6-1255-3AC8-0DC5D908C163}"/>
              </a:ext>
            </a:extLst>
          </p:cNvPr>
          <p:cNvSpPr>
            <a:spLocks noGrp="1"/>
          </p:cNvSpPr>
          <p:nvPr>
            <p:ph type="sldNum" sz="quarter" idx="12"/>
          </p:nvPr>
        </p:nvSpPr>
        <p:spPr/>
        <p:txBody>
          <a:bodyPr/>
          <a:lstStyle/>
          <a:p>
            <a:fld id="{80CB075A-965A-4652-837F-DC6FB94116D0}" type="slidenum">
              <a:rPr lang="en-GB" smtClean="0"/>
              <a:t>‹#›</a:t>
            </a:fld>
            <a:endParaRPr lang="en-GB"/>
          </a:p>
        </p:txBody>
      </p:sp>
    </p:spTree>
    <p:extLst>
      <p:ext uri="{BB962C8B-B14F-4D97-AF65-F5344CB8AC3E}">
        <p14:creationId xmlns:p14="http://schemas.microsoft.com/office/powerpoint/2010/main" val="5074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C45D1-2D67-2884-BCA2-D3ECF5B0B6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3E3615-C728-7D07-340F-959DD1DFC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80877A-5769-D130-FDAB-68B3B5E84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44497-529E-42DD-AE56-76E84BAF7EA6}" type="datetimeFigureOut">
              <a:rPr lang="en-GB" smtClean="0"/>
              <a:t>10/06/2024</a:t>
            </a:fld>
            <a:endParaRPr lang="en-GB"/>
          </a:p>
        </p:txBody>
      </p:sp>
      <p:sp>
        <p:nvSpPr>
          <p:cNvPr id="5" name="Footer Placeholder 4">
            <a:extLst>
              <a:ext uri="{FF2B5EF4-FFF2-40B4-BE49-F238E27FC236}">
                <a16:creationId xmlns:a16="http://schemas.microsoft.com/office/drawing/2014/main" id="{057385C3-BFAA-4595-BAC8-595150CF3B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126F49-993D-CA6A-FDF5-99E4B0A218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B075A-965A-4652-837F-DC6FB94116D0}" type="slidenum">
              <a:rPr lang="en-GB" smtClean="0"/>
              <a:t>‹#›</a:t>
            </a:fld>
            <a:endParaRPr lang="en-GB"/>
          </a:p>
        </p:txBody>
      </p:sp>
    </p:spTree>
    <p:extLst>
      <p:ext uri="{BB962C8B-B14F-4D97-AF65-F5344CB8AC3E}">
        <p14:creationId xmlns:p14="http://schemas.microsoft.com/office/powerpoint/2010/main" val="1543923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un-spider.org/sites/default/files/table+legend.PNG"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evelopers.google.com/earth-engine/guides/getstarte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sky, landscape, cloud&#10;&#10;Description automatically generated">
            <a:extLst>
              <a:ext uri="{FF2B5EF4-FFF2-40B4-BE49-F238E27FC236}">
                <a16:creationId xmlns:a16="http://schemas.microsoft.com/office/drawing/2014/main" id="{E2A49740-63BF-411B-96DF-B028832B054F}"/>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1" y="-265043"/>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785A3525-002C-3B50-D30D-0A2FAA50CF14}"/>
              </a:ext>
            </a:extLst>
          </p:cNvPr>
          <p:cNvSpPr>
            <a:spLocks noGrp="1"/>
          </p:cNvSpPr>
          <p:nvPr>
            <p:ph type="ctrTitle"/>
          </p:nvPr>
        </p:nvSpPr>
        <p:spPr>
          <a:xfrm>
            <a:off x="599818" y="5234320"/>
            <a:ext cx="7215254" cy="752217"/>
          </a:xfrm>
        </p:spPr>
        <p:txBody>
          <a:bodyPr anchor="b">
            <a:noAutofit/>
          </a:bodyPr>
          <a:lstStyle/>
          <a:p>
            <a:pPr algn="l"/>
            <a:r>
              <a:rPr lang="en-GB" sz="4200">
                <a:solidFill>
                  <a:schemeClr val="tx1">
                    <a:lumMod val="85000"/>
                    <a:lumOff val="15000"/>
                  </a:schemeClr>
                </a:solidFill>
                <a:latin typeface="Arial" panose="020B0604020202020204" pitchFamily="34" charset="0"/>
                <a:cs typeface="Arial" panose="020B0604020202020204" pitchFamily="34" charset="0"/>
              </a:rPr>
              <a:t>Mediterranean Environments</a:t>
            </a:r>
          </a:p>
        </p:txBody>
      </p:sp>
      <p:sp>
        <p:nvSpPr>
          <p:cNvPr id="3" name="Subtitle 2">
            <a:extLst>
              <a:ext uri="{FF2B5EF4-FFF2-40B4-BE49-F238E27FC236}">
                <a16:creationId xmlns:a16="http://schemas.microsoft.com/office/drawing/2014/main" id="{233F9919-D30C-89CE-D1AF-B9DB48380D6C}"/>
              </a:ext>
            </a:extLst>
          </p:cNvPr>
          <p:cNvSpPr>
            <a:spLocks noGrp="1"/>
          </p:cNvSpPr>
          <p:nvPr>
            <p:ph type="subTitle" idx="1"/>
          </p:nvPr>
        </p:nvSpPr>
        <p:spPr>
          <a:xfrm>
            <a:off x="599819" y="6059086"/>
            <a:ext cx="6931319" cy="349725"/>
          </a:xfrm>
        </p:spPr>
        <p:txBody>
          <a:bodyPr anchor="t">
            <a:normAutofit fontScale="92500" lnSpcReduction="20000"/>
          </a:bodyPr>
          <a:lstStyle/>
          <a:p>
            <a:pPr algn="l"/>
            <a:r>
              <a:rPr lang="en-GB" sz="2400"/>
              <a:t>Remote sensing of burned areas </a:t>
            </a:r>
            <a:r>
              <a:rPr lang="en-GB">
                <a:solidFill>
                  <a:schemeClr val="tx1">
                    <a:lumMod val="85000"/>
                    <a:lumOff val="15000"/>
                  </a:schemeClr>
                </a:solidFill>
              </a:rPr>
              <a:t>– Laura </a:t>
            </a:r>
            <a:r>
              <a:rPr lang="en-GB" err="1">
                <a:solidFill>
                  <a:schemeClr val="tx1">
                    <a:lumMod val="85000"/>
                    <a:lumOff val="15000"/>
                  </a:schemeClr>
                </a:solidFill>
              </a:rPr>
              <a:t>Turnbull-Lloyd</a:t>
            </a:r>
            <a:endParaRPr lang="en-GB">
              <a:solidFill>
                <a:schemeClr val="tx1">
                  <a:lumMod val="85000"/>
                  <a:lumOff val="15000"/>
                </a:schemeClr>
              </a:solidFill>
            </a:endParaRPr>
          </a:p>
        </p:txBody>
      </p:sp>
    </p:spTree>
    <p:extLst>
      <p:ext uri="{BB962C8B-B14F-4D97-AF65-F5344CB8AC3E}">
        <p14:creationId xmlns:p14="http://schemas.microsoft.com/office/powerpoint/2010/main" val="2899926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3D21FA-B84F-90BF-C5B4-F5BCAA2CB892}"/>
              </a:ext>
            </a:extLst>
          </p:cNvPr>
          <p:cNvSpPr>
            <a:spLocks noChangeArrowheads="1"/>
          </p:cNvSpPr>
          <p:nvPr/>
        </p:nvSpPr>
        <p:spPr bwMode="auto">
          <a:xfrm>
            <a:off x="2622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171717"/>
                </a:solidFill>
                <a:effectLst/>
                <a:latin typeface="Merriweather Web"/>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30A60A9-E59C-B4E8-7DE6-ABA827E0888F}"/>
              </a:ext>
            </a:extLst>
          </p:cNvPr>
          <p:cNvSpPr txBox="1"/>
          <p:nvPr/>
        </p:nvSpPr>
        <p:spPr>
          <a:xfrm>
            <a:off x="363772" y="427584"/>
            <a:ext cx="7406640" cy="369332"/>
          </a:xfrm>
          <a:prstGeom prst="rect">
            <a:avLst/>
          </a:prstGeom>
          <a:noFill/>
        </p:spPr>
        <p:txBody>
          <a:bodyPr wrap="square">
            <a:spAutoFit/>
          </a:bodyPr>
          <a:lstStyle/>
          <a:p>
            <a:r>
              <a:rPr lang="en-GB"/>
              <a:t>BURN SEVERITY MAPPING USING THE NORMALIZED BURN RATIO (NBR)</a:t>
            </a:r>
          </a:p>
        </p:txBody>
      </p:sp>
      <p:pic>
        <p:nvPicPr>
          <p:cNvPr id="8" name="Picture 7">
            <a:extLst>
              <a:ext uri="{FF2B5EF4-FFF2-40B4-BE49-F238E27FC236}">
                <a16:creationId xmlns:a16="http://schemas.microsoft.com/office/drawing/2014/main" id="{598707C4-7B17-49A6-0B88-91904FC42F23}"/>
              </a:ext>
            </a:extLst>
          </p:cNvPr>
          <p:cNvPicPr>
            <a:picLocks noChangeAspect="1"/>
          </p:cNvPicPr>
          <p:nvPr/>
        </p:nvPicPr>
        <p:blipFill>
          <a:blip r:embed="rId3"/>
          <a:stretch>
            <a:fillRect/>
          </a:stretch>
        </p:blipFill>
        <p:spPr>
          <a:xfrm>
            <a:off x="460102" y="3948295"/>
            <a:ext cx="5635898" cy="2795405"/>
          </a:xfrm>
          <a:prstGeom prst="rect">
            <a:avLst/>
          </a:prstGeom>
        </p:spPr>
      </p:pic>
      <p:pic>
        <p:nvPicPr>
          <p:cNvPr id="1027" name="Picture 3" descr="Chart showing wavelength in micrometers and resolution in meters for all 11 Landsat 8 bands">
            <a:extLst>
              <a:ext uri="{FF2B5EF4-FFF2-40B4-BE49-F238E27FC236}">
                <a16:creationId xmlns:a16="http://schemas.microsoft.com/office/drawing/2014/main" id="{A01705EE-BBFA-7ABC-1D38-01142764B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736" y="1012723"/>
            <a:ext cx="5536264" cy="28445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54DA914-E4E0-9E99-C17E-0FDFA4F9B467}"/>
              </a:ext>
            </a:extLst>
          </p:cNvPr>
          <p:cNvSpPr txBox="1"/>
          <p:nvPr/>
        </p:nvSpPr>
        <p:spPr>
          <a:xfrm>
            <a:off x="6472360" y="1240066"/>
            <a:ext cx="4831379" cy="3139321"/>
          </a:xfrm>
          <a:prstGeom prst="rect">
            <a:avLst/>
          </a:prstGeom>
          <a:noFill/>
        </p:spPr>
        <p:txBody>
          <a:bodyPr wrap="square">
            <a:spAutoFit/>
          </a:bodyPr>
          <a:lstStyle/>
          <a:p>
            <a:r>
              <a:rPr lang="en-GB"/>
              <a:t>The normalized burn ratio uses the near infrared and shortwave infrared wavelengths to emphasize charred  areas in an image. </a:t>
            </a:r>
          </a:p>
          <a:p>
            <a:endParaRPr lang="en-GB"/>
          </a:p>
          <a:p>
            <a:pPr algn="ctr"/>
            <a:r>
              <a:rPr lang="en-GB" b="0" i="0">
                <a:solidFill>
                  <a:srgbClr val="574237"/>
                </a:solidFill>
                <a:effectLst/>
                <a:latin typeface="Elante"/>
              </a:rPr>
              <a:t>NBR = ([NIR-SWIR2]/[NIR+SWIR2]) </a:t>
            </a:r>
            <a:endParaRPr lang="en-GB"/>
          </a:p>
          <a:p>
            <a:endParaRPr lang="en-GB"/>
          </a:p>
          <a:p>
            <a:r>
              <a:rPr lang="en-GB"/>
              <a:t>The </a:t>
            </a:r>
            <a:r>
              <a:rPr lang="en-GB" i="1"/>
              <a:t>delta</a:t>
            </a:r>
            <a:r>
              <a:rPr lang="en-GB"/>
              <a:t> normalized burned ratio compares the normalized burn ratios of before and after the fire and is used to analyse the severity of the burn.</a:t>
            </a:r>
          </a:p>
          <a:p>
            <a:endParaRPr lang="en-GB"/>
          </a:p>
          <a:p>
            <a:pPr algn="ctr"/>
            <a:r>
              <a:rPr lang="en-GB" err="1"/>
              <a:t>dNBR</a:t>
            </a:r>
            <a:r>
              <a:rPr lang="en-GB"/>
              <a:t> = (</a:t>
            </a:r>
            <a:r>
              <a:rPr lang="en-GB" err="1"/>
              <a:t>NBRpre</a:t>
            </a:r>
            <a:r>
              <a:rPr lang="en-GB"/>
              <a:t>-fire - </a:t>
            </a:r>
            <a:r>
              <a:rPr lang="en-GB" err="1"/>
              <a:t>NBRpost</a:t>
            </a:r>
            <a:r>
              <a:rPr lang="en-GB"/>
              <a:t>-fire) </a:t>
            </a:r>
          </a:p>
        </p:txBody>
      </p:sp>
    </p:spTree>
    <p:extLst>
      <p:ext uri="{BB962C8B-B14F-4D97-AF65-F5344CB8AC3E}">
        <p14:creationId xmlns:p14="http://schemas.microsoft.com/office/powerpoint/2010/main" val="2116941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469EB6-D8EC-893C-424F-5BF4A1B6993A}"/>
              </a:ext>
            </a:extLst>
          </p:cNvPr>
          <p:cNvPicPr>
            <a:picLocks noChangeAspect="1"/>
          </p:cNvPicPr>
          <p:nvPr/>
        </p:nvPicPr>
        <p:blipFill rotWithShape="1">
          <a:blip r:embed="rId2"/>
          <a:srcRect l="25806" t="30394" r="13790" b="6666"/>
          <a:stretch/>
        </p:blipFill>
        <p:spPr>
          <a:xfrm>
            <a:off x="117987" y="3503669"/>
            <a:ext cx="5466734" cy="3204134"/>
          </a:xfrm>
          <a:prstGeom prst="rect">
            <a:avLst/>
          </a:prstGeom>
        </p:spPr>
      </p:pic>
      <p:pic>
        <p:nvPicPr>
          <p:cNvPr id="11" name="Picture 10">
            <a:extLst>
              <a:ext uri="{FF2B5EF4-FFF2-40B4-BE49-F238E27FC236}">
                <a16:creationId xmlns:a16="http://schemas.microsoft.com/office/drawing/2014/main" id="{A26D5F51-DEAB-3356-CB19-8721057881A9}"/>
              </a:ext>
            </a:extLst>
          </p:cNvPr>
          <p:cNvPicPr>
            <a:picLocks noChangeAspect="1"/>
          </p:cNvPicPr>
          <p:nvPr/>
        </p:nvPicPr>
        <p:blipFill rotWithShape="1">
          <a:blip r:embed="rId3"/>
          <a:srcRect l="25888" t="30251" r="13709" b="6810"/>
          <a:stretch/>
        </p:blipFill>
        <p:spPr>
          <a:xfrm>
            <a:off x="117987" y="224866"/>
            <a:ext cx="5466734" cy="3204134"/>
          </a:xfrm>
          <a:prstGeom prst="rect">
            <a:avLst/>
          </a:prstGeom>
        </p:spPr>
      </p:pic>
      <p:pic>
        <p:nvPicPr>
          <p:cNvPr id="7" name="Picture 6">
            <a:extLst>
              <a:ext uri="{FF2B5EF4-FFF2-40B4-BE49-F238E27FC236}">
                <a16:creationId xmlns:a16="http://schemas.microsoft.com/office/drawing/2014/main" id="{A3D20F17-2FC6-E97E-7474-2BA517993931}"/>
              </a:ext>
            </a:extLst>
          </p:cNvPr>
          <p:cNvPicPr>
            <a:picLocks noChangeAspect="1"/>
          </p:cNvPicPr>
          <p:nvPr/>
        </p:nvPicPr>
        <p:blipFill rotWithShape="1">
          <a:blip r:embed="rId4"/>
          <a:srcRect t="65234" r="65242" b="7962"/>
          <a:stretch/>
        </p:blipFill>
        <p:spPr>
          <a:xfrm>
            <a:off x="5820696" y="449835"/>
            <a:ext cx="6349316" cy="2754196"/>
          </a:xfrm>
          <a:prstGeom prst="rect">
            <a:avLst/>
          </a:prstGeom>
        </p:spPr>
      </p:pic>
      <p:pic>
        <p:nvPicPr>
          <p:cNvPr id="12" name="Picture 2">
            <a:hlinkClick r:id="rId5"/>
            <a:extLst>
              <a:ext uri="{FF2B5EF4-FFF2-40B4-BE49-F238E27FC236}">
                <a16:creationId xmlns:a16="http://schemas.microsoft.com/office/drawing/2014/main" id="{5AB450FD-AC1D-9631-C641-1A6B624A0F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4721" y="4134255"/>
            <a:ext cx="6490673" cy="1760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606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91BF-2843-5E76-78CE-3068A0CD6088}"/>
              </a:ext>
            </a:extLst>
          </p:cNvPr>
          <p:cNvSpPr>
            <a:spLocks noGrp="1"/>
          </p:cNvSpPr>
          <p:nvPr>
            <p:ph type="title"/>
          </p:nvPr>
        </p:nvSpPr>
        <p:spPr/>
        <p:txBody>
          <a:bodyPr>
            <a:normAutofit fontScale="90000"/>
          </a:bodyPr>
          <a:lstStyle/>
          <a:p>
            <a:r>
              <a:rPr lang="en-GB" b="0" i="0">
                <a:solidFill>
                  <a:srgbClr val="002664"/>
                </a:solidFill>
                <a:effectLst/>
                <a:latin typeface="Arial" panose="020B0604020202020204" pitchFamily="34" charset="0"/>
              </a:rPr>
              <a:t>FireCCI51 burned area pixel product, based on MODIS reflectance at 250 m resolution</a:t>
            </a:r>
            <a:endParaRPr lang="en-GB"/>
          </a:p>
        </p:txBody>
      </p:sp>
      <p:sp>
        <p:nvSpPr>
          <p:cNvPr id="3" name="Content Placeholder 2">
            <a:extLst>
              <a:ext uri="{FF2B5EF4-FFF2-40B4-BE49-F238E27FC236}">
                <a16:creationId xmlns:a16="http://schemas.microsoft.com/office/drawing/2014/main" id="{706E3A39-70E4-7AF0-DCE2-CBA6AC4A1D4A}"/>
              </a:ext>
            </a:extLst>
          </p:cNvPr>
          <p:cNvSpPr>
            <a:spLocks noGrp="1"/>
          </p:cNvSpPr>
          <p:nvPr>
            <p:ph idx="1"/>
          </p:nvPr>
        </p:nvSpPr>
        <p:spPr>
          <a:xfrm>
            <a:off x="838200" y="5450275"/>
            <a:ext cx="7017688" cy="4351338"/>
          </a:xfrm>
        </p:spPr>
        <p:txBody>
          <a:bodyPr>
            <a:normAutofit/>
          </a:bodyPr>
          <a:lstStyle/>
          <a:p>
            <a:r>
              <a:rPr lang="en-GB" sz="2400" b="0" i="0">
                <a:solidFill>
                  <a:srgbClr val="002664"/>
                </a:solidFill>
                <a:effectLst/>
                <a:latin typeface="Arial" panose="020B0604020202020204" pitchFamily="34" charset="0"/>
              </a:rPr>
              <a:t>2001-2019</a:t>
            </a:r>
          </a:p>
          <a:p>
            <a:r>
              <a:rPr lang="en-GB" sz="2400">
                <a:solidFill>
                  <a:srgbClr val="002664"/>
                </a:solidFill>
                <a:latin typeface="Arial" panose="020B0604020202020204" pitchFamily="34" charset="0"/>
              </a:rPr>
              <a:t>Uses thermal anomalies &amp; near-infrared reflectance values</a:t>
            </a:r>
            <a:endParaRPr lang="en-GB" sz="2400"/>
          </a:p>
        </p:txBody>
      </p:sp>
      <p:pic>
        <p:nvPicPr>
          <p:cNvPr id="2050" name="Picture 2" descr="ESA/CCI/FireCCI/5_1">
            <a:extLst>
              <a:ext uri="{FF2B5EF4-FFF2-40B4-BE49-F238E27FC236}">
                <a16:creationId xmlns:a16="http://schemas.microsoft.com/office/drawing/2014/main" id="{85C253D5-F30A-4F51-D51C-11AA464F0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518" y="1635900"/>
            <a:ext cx="3655142" cy="36551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6E27AE-4DA0-6E80-C633-F083B4EF3432}"/>
              </a:ext>
            </a:extLst>
          </p:cNvPr>
          <p:cNvSpPr txBox="1"/>
          <p:nvPr/>
        </p:nvSpPr>
        <p:spPr>
          <a:xfrm rot="5400000">
            <a:off x="9657836" y="3660291"/>
            <a:ext cx="4572001" cy="523220"/>
          </a:xfrm>
          <a:prstGeom prst="rect">
            <a:avLst/>
          </a:prstGeom>
          <a:noFill/>
        </p:spPr>
        <p:txBody>
          <a:bodyPr wrap="square">
            <a:spAutoFit/>
          </a:bodyPr>
          <a:lstStyle/>
          <a:p>
            <a:r>
              <a:rPr lang="en-GB" sz="1400" err="1"/>
              <a:t>Lizundia-Loiola</a:t>
            </a:r>
            <a:r>
              <a:rPr lang="en-GB" sz="1400"/>
              <a:t> et al. (2020) https://doi.org/10.1016/j.rse.2019.111493</a:t>
            </a:r>
          </a:p>
        </p:txBody>
      </p:sp>
      <p:pic>
        <p:nvPicPr>
          <p:cNvPr id="2052" name="Picture 4">
            <a:extLst>
              <a:ext uri="{FF2B5EF4-FFF2-40B4-BE49-F238E27FC236}">
                <a16:creationId xmlns:a16="http://schemas.microsoft.com/office/drawing/2014/main" id="{52F9DC4E-C0D3-5828-32E1-3A9774B16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368" y="1780319"/>
            <a:ext cx="4324151" cy="32229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E35F2D-5597-5F52-3707-DE19AA38D370}"/>
              </a:ext>
            </a:extLst>
          </p:cNvPr>
          <p:cNvSpPr txBox="1"/>
          <p:nvPr/>
        </p:nvSpPr>
        <p:spPr>
          <a:xfrm>
            <a:off x="7724465" y="6035923"/>
            <a:ext cx="3957761" cy="523220"/>
          </a:xfrm>
          <a:prstGeom prst="rect">
            <a:avLst/>
          </a:prstGeom>
          <a:noFill/>
        </p:spPr>
        <p:txBody>
          <a:bodyPr wrap="square">
            <a:spAutoFit/>
          </a:bodyPr>
          <a:lstStyle/>
          <a:p>
            <a:r>
              <a:rPr lang="en-GB" sz="1400"/>
              <a:t>https://developers.google.com/earth-engine/datasets/catalog/ESA_CCI_FireCCI_5_1</a:t>
            </a:r>
          </a:p>
        </p:txBody>
      </p:sp>
    </p:spTree>
    <p:extLst>
      <p:ext uri="{BB962C8B-B14F-4D97-AF65-F5344CB8AC3E}">
        <p14:creationId xmlns:p14="http://schemas.microsoft.com/office/powerpoint/2010/main" val="136285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D543-5AB9-D9DF-A6F4-9E252D771C85}"/>
              </a:ext>
            </a:extLst>
          </p:cNvPr>
          <p:cNvSpPr>
            <a:spLocks noGrp="1"/>
          </p:cNvSpPr>
          <p:nvPr>
            <p:ph type="title"/>
          </p:nvPr>
        </p:nvSpPr>
        <p:spPr/>
        <p:txBody>
          <a:bodyPr/>
          <a:lstStyle/>
          <a:p>
            <a:r>
              <a:rPr lang="en-GB"/>
              <a:t>Google Earth Engine</a:t>
            </a:r>
          </a:p>
        </p:txBody>
      </p:sp>
      <p:sp>
        <p:nvSpPr>
          <p:cNvPr id="3" name="Content Placeholder 2">
            <a:extLst>
              <a:ext uri="{FF2B5EF4-FFF2-40B4-BE49-F238E27FC236}">
                <a16:creationId xmlns:a16="http://schemas.microsoft.com/office/drawing/2014/main" id="{166700D3-36D6-A496-011F-6747BEEC9D5F}"/>
              </a:ext>
            </a:extLst>
          </p:cNvPr>
          <p:cNvSpPr>
            <a:spLocks noGrp="1"/>
          </p:cNvSpPr>
          <p:nvPr>
            <p:ph idx="1"/>
          </p:nvPr>
        </p:nvSpPr>
        <p:spPr/>
        <p:txBody>
          <a:bodyPr/>
          <a:lstStyle/>
          <a:p>
            <a:pPr marL="0" indent="0">
              <a:lnSpc>
                <a:spcPct val="107000"/>
              </a:lnSpc>
              <a:spcAft>
                <a:spcPts val="800"/>
              </a:spcAft>
              <a:buNone/>
            </a:pPr>
            <a:r>
              <a:rPr lang="en-GB" sz="1800">
                <a:effectLst/>
                <a:latin typeface="Calibri" panose="020F0502020204030204" pitchFamily="34" charset="0"/>
                <a:ea typeface="Calibri" panose="020F0502020204030204" pitchFamily="34" charset="0"/>
                <a:cs typeface="Times New Roman" panose="02020603050405020304" pitchFamily="18" charset="0"/>
              </a:rPr>
              <a:t>Google Earth Engine allows users to run algorithms on georeferenced imagery and vectors stored on Google's infrastructure. </a:t>
            </a:r>
          </a:p>
          <a:p>
            <a:pPr marL="0" indent="0">
              <a:lnSpc>
                <a:spcPct val="107000"/>
              </a:lnSpc>
              <a:spcAft>
                <a:spcPts val="800"/>
              </a:spcAft>
              <a:buNone/>
            </a:pPr>
            <a:r>
              <a:rPr lang="en-GB" sz="1800">
                <a:effectLst/>
                <a:latin typeface="Calibri" panose="020F0502020204030204" pitchFamily="34" charset="0"/>
                <a:ea typeface="Calibri" panose="020F0502020204030204" pitchFamily="34" charset="0"/>
                <a:cs typeface="Times New Roman" panose="02020603050405020304" pitchFamily="18" charset="0"/>
              </a:rPr>
              <a:t>The Google Earth Engine API provides a library of functions which may be applied to data for display and analysis. </a:t>
            </a:r>
          </a:p>
          <a:p>
            <a:pPr marL="0" indent="0">
              <a:lnSpc>
                <a:spcPct val="107000"/>
              </a:lnSpc>
              <a:spcAft>
                <a:spcPts val="800"/>
              </a:spcAft>
              <a:buNone/>
            </a:pPr>
            <a:r>
              <a:rPr lang="en-GB" sz="1800">
                <a:effectLst/>
                <a:latin typeface="Calibri" panose="020F0502020204030204" pitchFamily="34" charset="0"/>
                <a:ea typeface="Calibri" panose="020F0502020204030204" pitchFamily="34" charset="0"/>
                <a:cs typeface="Times New Roman" panose="02020603050405020304" pitchFamily="18" charset="0"/>
              </a:rPr>
              <a:t>Earth Engine's public data </a:t>
            </a:r>
            <a:r>
              <a:rPr lang="en-GB" sz="1800" err="1">
                <a:effectLst/>
                <a:latin typeface="Calibri" panose="020F0502020204030204" pitchFamily="34" charset="0"/>
                <a:ea typeface="Calibri" panose="020F0502020204030204" pitchFamily="34" charset="0"/>
                <a:cs typeface="Times New Roman" panose="02020603050405020304" pitchFamily="18" charset="0"/>
              </a:rPr>
              <a:t>catalog</a:t>
            </a:r>
            <a:r>
              <a:rPr lang="en-GB" sz="1800">
                <a:effectLst/>
                <a:latin typeface="Calibri" panose="020F0502020204030204" pitchFamily="34" charset="0"/>
                <a:ea typeface="Calibri" panose="020F0502020204030204" pitchFamily="34" charset="0"/>
                <a:cs typeface="Times New Roman" panose="02020603050405020304" pitchFamily="18" charset="0"/>
              </a:rPr>
              <a:t> contains a large amount of publicly available imagery and vector datasets.</a:t>
            </a:r>
          </a:p>
          <a:p>
            <a:pPr marL="0" indent="0">
              <a:lnSpc>
                <a:spcPct val="107000"/>
              </a:lnSpc>
              <a:spcAft>
                <a:spcPts val="800"/>
              </a:spcAft>
              <a:buNone/>
            </a:pPr>
            <a:r>
              <a:rPr lang="en-GB" sz="1800">
                <a:effectLst/>
                <a:latin typeface="Calibri" panose="020F0502020204030204" pitchFamily="34" charset="0"/>
                <a:ea typeface="Calibri" panose="020F0502020204030204" pitchFamily="34" charset="0"/>
                <a:cs typeface="Times New Roman" panose="02020603050405020304" pitchFamily="18" charset="0"/>
              </a:rPr>
              <a:t>Private assets can also be created in users' personal folders.</a:t>
            </a:r>
          </a:p>
          <a:p>
            <a:pPr marL="0" indent="0">
              <a:lnSpc>
                <a:spcPct val="107000"/>
              </a:lnSpc>
              <a:spcAft>
                <a:spcPts val="800"/>
              </a:spcAft>
              <a:buNone/>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a:effectLst/>
                <a:latin typeface="Calibri" panose="020F0502020204030204" pitchFamily="34" charset="0"/>
                <a:ea typeface="Calibri" panose="020F0502020204030204" pitchFamily="34" charset="0"/>
                <a:cs typeface="Times New Roman" panose="02020603050405020304" pitchFamily="18" charset="0"/>
              </a:rPr>
              <a:t>There are many Google Earth Engine resources available to you. </a:t>
            </a:r>
          </a:p>
          <a:p>
            <a:pPr marL="0" indent="0">
              <a:lnSpc>
                <a:spcPct val="107000"/>
              </a:lnSpc>
              <a:spcAft>
                <a:spcPts val="800"/>
              </a:spcAft>
              <a:buNone/>
            </a:pPr>
            <a:r>
              <a:rPr lang="en-GB" sz="18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Get Started with Earth Engine  |  Google Earth Engine  |  Google Developers</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pic>
        <p:nvPicPr>
          <p:cNvPr id="1028" name="Picture 4" descr="Google Earth Engine">
            <a:extLst>
              <a:ext uri="{FF2B5EF4-FFF2-40B4-BE49-F238E27FC236}">
                <a16:creationId xmlns:a16="http://schemas.microsoft.com/office/drawing/2014/main" id="{FB8B6B08-FE22-6A3C-0B23-350E9F1B6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3050" y="4225925"/>
            <a:ext cx="2190750"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61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356865-6503-9870-D4EC-1CE2A55C642F}"/>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82C7F535-6604-973D-64F7-E4487D57F962}"/>
              </a:ext>
            </a:extLst>
          </p:cNvPr>
          <p:cNvPicPr>
            <a:picLocks noChangeAspect="1"/>
          </p:cNvPicPr>
          <p:nvPr/>
        </p:nvPicPr>
        <p:blipFill rotWithShape="1">
          <a:blip r:embed="rId2"/>
          <a:srcRect l="49025" t="7089"/>
          <a:stretch/>
        </p:blipFill>
        <p:spPr bwMode="auto">
          <a:xfrm>
            <a:off x="88936" y="324463"/>
            <a:ext cx="12007803" cy="61549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5554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Slides>
  <Notes>1</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Mediterranean Environments</vt:lpstr>
      <vt:lpstr>PowerPoint Presentation</vt:lpstr>
      <vt:lpstr>PowerPoint Presentation</vt:lpstr>
      <vt:lpstr>FireCCI51 burned area pixel product, based on MODIS reflectance at 250 m resolution</vt:lpstr>
      <vt:lpstr>Google Earth Engine</vt:lpstr>
      <vt:lpstr>PowerPoint Presentation</vt:lpstr>
    </vt:vector>
  </TitlesOfParts>
  <Company>Durham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out burned area</dc:title>
  <dc:creator>TURNBULL-LLOYD, LAURA</dc:creator>
  <cp:revision>1</cp:revision>
  <dcterms:created xsi:type="dcterms:W3CDTF">2023-06-19T14:21:53Z</dcterms:created>
  <dcterms:modified xsi:type="dcterms:W3CDTF">2024-06-10T15:14:53Z</dcterms:modified>
</cp:coreProperties>
</file>